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4"/>
  </p:notesMasterIdLst>
  <p:sldIdLst>
    <p:sldId id="256" r:id="rId2"/>
    <p:sldId id="299" r:id="rId3"/>
    <p:sldId id="270" r:id="rId4"/>
    <p:sldId id="362" r:id="rId5"/>
    <p:sldId id="320" r:id="rId6"/>
    <p:sldId id="366" r:id="rId7"/>
    <p:sldId id="288" r:id="rId8"/>
    <p:sldId id="355" r:id="rId9"/>
    <p:sldId id="266" r:id="rId10"/>
    <p:sldId id="259" r:id="rId11"/>
    <p:sldId id="258" r:id="rId12"/>
    <p:sldId id="322" r:id="rId13"/>
    <p:sldId id="323" r:id="rId14"/>
    <p:sldId id="291" r:id="rId15"/>
    <p:sldId id="354" r:id="rId16"/>
    <p:sldId id="305" r:id="rId17"/>
    <p:sldId id="306" r:id="rId18"/>
    <p:sldId id="369" r:id="rId19"/>
    <p:sldId id="308" r:id="rId20"/>
    <p:sldId id="310" r:id="rId21"/>
    <p:sldId id="316" r:id="rId22"/>
    <p:sldId id="35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>
        <p:scale>
          <a:sx n="90" d="100"/>
          <a:sy n="90" d="100"/>
        </p:scale>
        <p:origin x="-504" y="6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ООШ №1</c:v>
                </c:pt>
                <c:pt idx="1">
                  <c:v>СОШ №6</c:v>
                </c:pt>
                <c:pt idx="2">
                  <c:v>СОШ №8</c:v>
                </c:pt>
                <c:pt idx="3">
                  <c:v>Гимназия №11</c:v>
                </c:pt>
                <c:pt idx="4">
                  <c:v>СОШ №13</c:v>
                </c:pt>
                <c:pt idx="5">
                  <c:v>Лицей №12</c:v>
                </c:pt>
                <c:pt idx="6">
                  <c:v>СОШ №2</c:v>
                </c:pt>
                <c:pt idx="7">
                  <c:v>СОШ №5</c:v>
                </c:pt>
                <c:pt idx="8">
                  <c:v>СОШ №3</c:v>
                </c:pt>
                <c:pt idx="9">
                  <c:v>СОШ №7</c:v>
                </c:pt>
                <c:pt idx="10">
                  <c:v>СОШ №10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0.98</c:v>
                </c:pt>
                <c:pt idx="11">
                  <c:v>0.98</c:v>
                </c:pt>
              </c:numCache>
            </c:numRef>
          </c:val>
        </c:ser>
        <c:axId val="63884672"/>
        <c:axId val="63894656"/>
      </c:barChart>
      <c:catAx>
        <c:axId val="63884672"/>
        <c:scaling>
          <c:orientation val="minMax"/>
        </c:scaling>
        <c:axPos val="b"/>
        <c:tickLblPos val="nextTo"/>
        <c:crossAx val="63894656"/>
        <c:crosses val="autoZero"/>
        <c:auto val="1"/>
        <c:lblAlgn val="ctr"/>
        <c:lblOffset val="100"/>
      </c:catAx>
      <c:valAx>
        <c:axId val="6389465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38846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407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Н- Иштирякская ш –дет.сад</c:v>
                </c:pt>
                <c:pt idx="4">
                  <c:v>Ст – Иштерякская ООШ</c:v>
                </c:pt>
                <c:pt idx="5">
                  <c:v>Урдалинская ООШ</c:v>
                </c:pt>
                <c:pt idx="6">
                  <c:v>Куакбашская ООШ</c:v>
                </c:pt>
                <c:pt idx="7">
                  <c:v>Сугушлинская ООШ</c:v>
                </c:pt>
                <c:pt idx="8">
                  <c:v>Сарабикуловская ООШ</c:v>
                </c:pt>
                <c:pt idx="9">
                  <c:v>Керлигачская ООШ</c:v>
                </c:pt>
                <c:pt idx="10">
                  <c:v>Н. -Чершелин. ш – дет. сад</c:v>
                </c:pt>
                <c:pt idx="11">
                  <c:v>Н.Серёжкинская ООШ</c:v>
                </c:pt>
                <c:pt idx="12">
                  <c:v>Ивановская ООШ</c:v>
                </c:pt>
                <c:pt idx="13">
                  <c:v>Тимяшевская СОШ</c:v>
                </c:pt>
                <c:pt idx="14">
                  <c:v>Подлесная ООШ</c:v>
                </c:pt>
                <c:pt idx="15">
                  <c:v>Старо - Кувакская СОШ</c:v>
                </c:pt>
                <c:pt idx="16">
                  <c:v>Каркалинская ООШ</c:v>
                </c:pt>
                <c:pt idx="17">
                  <c:v>Шугуровская СОШ</c:v>
                </c:pt>
                <c:pt idx="18">
                  <c:v>Урмышлинская ООШ</c:v>
                </c:pt>
                <c:pt idx="19">
                  <c:v>Ст-Письмянская ООШ</c:v>
                </c:pt>
                <c:pt idx="20">
                  <c:v>Зай -Каратайская ООШ 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axId val="83612032"/>
        <c:axId val="83613568"/>
      </c:barChart>
      <c:catAx>
        <c:axId val="8361203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3613568"/>
        <c:crosses val="autoZero"/>
        <c:auto val="1"/>
        <c:lblAlgn val="ctr"/>
        <c:lblOffset val="100"/>
      </c:catAx>
      <c:valAx>
        <c:axId val="8361356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3612032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7.5136511831025474E-2"/>
          <c:y val="0"/>
          <c:w val="0.91722922653296624"/>
          <c:h val="0.6484618589343006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>
                <c:manualLayout>
                  <c:x val="1.0160880609653103E-2"/>
                  <c:y val="-7.9365079365079413E-3"/>
                </c:manualLayout>
              </c:layout>
              <c:dLblPos val="outEnd"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>
              <c:idx val="7"/>
              <c:layout/>
              <c:showVal val="1"/>
            </c:dLbl>
            <c:dLbl>
              <c:idx val="8"/>
              <c:layout>
                <c:manualLayout>
                  <c:x val="0"/>
                  <c:y val="-1.058201058201058E-2"/>
                </c:manualLayout>
              </c:layout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№5</c:v>
                </c:pt>
                <c:pt idx="2">
                  <c:v>СОШ №4</c:v>
                </c:pt>
                <c:pt idx="3">
                  <c:v>СОШ №2</c:v>
                </c:pt>
                <c:pt idx="4">
                  <c:v>Гимназия №11</c:v>
                </c:pt>
                <c:pt idx="5">
                  <c:v>СОШ №8</c:v>
                </c:pt>
                <c:pt idx="6">
                  <c:v>СОШ №6</c:v>
                </c:pt>
                <c:pt idx="7">
                  <c:v>СОШ №10</c:v>
                </c:pt>
                <c:pt idx="8">
                  <c:v>СОШ №3</c:v>
                </c:pt>
                <c:pt idx="9">
                  <c:v>СОШ №7</c:v>
                </c:pt>
                <c:pt idx="10">
                  <c:v>СОШ №13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0.89</c:v>
                </c:pt>
                <c:pt idx="1">
                  <c:v>0.85</c:v>
                </c:pt>
                <c:pt idx="2">
                  <c:v>0.82</c:v>
                </c:pt>
                <c:pt idx="3">
                  <c:v>0.81</c:v>
                </c:pt>
                <c:pt idx="4">
                  <c:v>0.79</c:v>
                </c:pt>
                <c:pt idx="5">
                  <c:v>0.77</c:v>
                </c:pt>
                <c:pt idx="6">
                  <c:v>0.74</c:v>
                </c:pt>
                <c:pt idx="7">
                  <c:v>0.72</c:v>
                </c:pt>
                <c:pt idx="8">
                  <c:v>0.7</c:v>
                </c:pt>
                <c:pt idx="9">
                  <c:v>0.68</c:v>
                </c:pt>
                <c:pt idx="10">
                  <c:v>0.65</c:v>
                </c:pt>
                <c:pt idx="11">
                  <c:v>0.5</c:v>
                </c:pt>
              </c:numCache>
            </c:numRef>
          </c:val>
        </c:ser>
        <c:axId val="82912384"/>
        <c:axId val="82913920"/>
      </c:barChart>
      <c:catAx>
        <c:axId val="82912384"/>
        <c:scaling>
          <c:orientation val="minMax"/>
        </c:scaling>
        <c:axPos val="b"/>
        <c:tickLblPos val="nextTo"/>
        <c:crossAx val="82913920"/>
        <c:crosses val="autoZero"/>
        <c:auto val="1"/>
        <c:lblAlgn val="ctr"/>
        <c:lblOffset val="100"/>
      </c:catAx>
      <c:valAx>
        <c:axId val="8291392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29123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0125300909985943"/>
          <c:y val="2.9100529100529089E-2"/>
          <c:w val="0.88368963541755585"/>
          <c:h val="0.65943944506936669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>
              <c:idx val="7"/>
              <c:layout>
                <c:manualLayout>
                  <c:x val="0"/>
                  <c:y val="-5.2910052910052734E-3"/>
                </c:manualLayout>
              </c:layout>
              <c:showVal val="1"/>
            </c:dLbl>
            <c:dLbl>
              <c:idx val="8"/>
              <c:layout>
                <c:manualLayout>
                  <c:x val="-1.5057355482584161E-3"/>
                  <c:y val="-5.2910052910052734E-3"/>
                </c:manualLayout>
              </c:layout>
              <c:showVal val="1"/>
            </c:dLbl>
            <c:dLbl>
              <c:idx val="9"/>
              <c:layout>
                <c:manualLayout>
                  <c:x val="-3.0114710965169749E-3"/>
                  <c:y val="-5.2910052910052734E-3"/>
                </c:manualLayout>
              </c:layout>
              <c:showVal val="1"/>
            </c:dLbl>
            <c:dLbl>
              <c:idx val="10"/>
              <c:layout>
                <c:manualLayout>
                  <c:x val="3.0114710965169749E-3"/>
                  <c:y val="-5.2910052910052734E-3"/>
                </c:manualLayout>
              </c:layout>
              <c:showVal val="1"/>
            </c:dLbl>
            <c:dLbl>
              <c:idx val="11"/>
              <c:layout>
                <c:manualLayout>
                  <c:x val="0"/>
                  <c:y val="-1.058201058201058E-2"/>
                </c:manualLayout>
              </c:layout>
              <c:showVal val="1"/>
            </c:dLbl>
            <c:dLbl>
              <c:idx val="12"/>
              <c:layout>
                <c:manualLayout>
                  <c:x val="0"/>
                  <c:y val="5.2910052910053193E-3"/>
                </c:manualLayout>
              </c:layout>
              <c:showVal val="1"/>
            </c:dLbl>
            <c:dLbl>
              <c:idx val="13"/>
              <c:layout>
                <c:manualLayout>
                  <c:x val="-1.5057355482584701E-3"/>
                  <c:y val="7.9365079365079604E-3"/>
                </c:manualLayout>
              </c:layout>
              <c:showVal val="1"/>
            </c:dLbl>
            <c:dLbl>
              <c:idx val="14"/>
              <c:layout>
                <c:manualLayout>
                  <c:x val="-3.0114710965169749E-3"/>
                  <c:y val="7.9365079365079604E-3"/>
                </c:manualLayout>
              </c:layout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dLbl>
              <c:idx val="19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Ивановская ООШ</c:v>
                </c:pt>
                <c:pt idx="1">
                  <c:v>Сугушлинская ООШ</c:v>
                </c:pt>
                <c:pt idx="2">
                  <c:v>Федотовская ООШ</c:v>
                </c:pt>
                <c:pt idx="3">
                  <c:v>Ст – Иштерякская ООШ</c:v>
                </c:pt>
                <c:pt idx="4">
                  <c:v>Урмышлинская ООШ</c:v>
                </c:pt>
                <c:pt idx="5">
                  <c:v>Ст-Письмянская ООШ</c:v>
                </c:pt>
                <c:pt idx="6">
                  <c:v>Н– Чершелинская ООШ</c:v>
                </c:pt>
                <c:pt idx="7">
                  <c:v>Керлигачская ООШ</c:v>
                </c:pt>
                <c:pt idx="8">
                  <c:v>Н - Иштирякская ш- д. сад</c:v>
                </c:pt>
                <c:pt idx="9">
                  <c:v>Каркалинская ООШ</c:v>
                </c:pt>
                <c:pt idx="10">
                  <c:v>Шугуровская СОШ </c:v>
                </c:pt>
                <c:pt idx="11">
                  <c:v>Н.Серёжкинская ООШ</c:v>
                </c:pt>
                <c:pt idx="12">
                  <c:v>Тимяшевская СОШ</c:v>
                </c:pt>
                <c:pt idx="13">
                  <c:v>Подлесная ООШ</c:v>
                </c:pt>
                <c:pt idx="14">
                  <c:v>Старо - Кувакская СОШ</c:v>
                </c:pt>
                <c:pt idx="15">
                  <c:v>Куакбашская ООШ</c:v>
                </c:pt>
                <c:pt idx="16">
                  <c:v>Н–Чершелин. ш.– дет. сад</c:v>
                </c:pt>
                <c:pt idx="17">
                  <c:v>СОШ им. Горького</c:v>
                </c:pt>
                <c:pt idx="18">
                  <c:v>Сарабикуловская ООШ</c:v>
                </c:pt>
                <c:pt idx="19">
                  <c:v>Зай-Каратайская ООШ</c:v>
                </c:pt>
                <c:pt idx="20">
                  <c:v>Урдалинская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0.85</c:v>
                </c:pt>
                <c:pt idx="10">
                  <c:v>0.81</c:v>
                </c:pt>
                <c:pt idx="11">
                  <c:v>0.8</c:v>
                </c:pt>
                <c:pt idx="12">
                  <c:v>0.79</c:v>
                </c:pt>
                <c:pt idx="13">
                  <c:v>0.75</c:v>
                </c:pt>
                <c:pt idx="14">
                  <c:v>0.73</c:v>
                </c:pt>
                <c:pt idx="15">
                  <c:v>0.67</c:v>
                </c:pt>
                <c:pt idx="16">
                  <c:v>0.67</c:v>
                </c:pt>
                <c:pt idx="17">
                  <c:v>0.6</c:v>
                </c:pt>
                <c:pt idx="18">
                  <c:v>0.5</c:v>
                </c:pt>
                <c:pt idx="19">
                  <c:v>0.5</c:v>
                </c:pt>
                <c:pt idx="20">
                  <c:v>0</c:v>
                </c:pt>
              </c:numCache>
            </c:numRef>
          </c:val>
        </c:ser>
        <c:axId val="84870272"/>
        <c:axId val="84871808"/>
      </c:barChart>
      <c:catAx>
        <c:axId val="8487027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4871808"/>
        <c:crosses val="autoZero"/>
        <c:auto val="1"/>
        <c:lblAlgn val="ctr"/>
        <c:lblOffset val="100"/>
      </c:catAx>
      <c:valAx>
        <c:axId val="8487180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4870272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396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Н- Иштирякская ш –дет.сад</c:v>
                </c:pt>
                <c:pt idx="4">
                  <c:v>Ст – Иштерякская ООШ</c:v>
                </c:pt>
                <c:pt idx="5">
                  <c:v>Урдалинская ООШ</c:v>
                </c:pt>
                <c:pt idx="6">
                  <c:v>Куакбашская ООШ</c:v>
                </c:pt>
                <c:pt idx="7">
                  <c:v>Сугушлинская ООШ</c:v>
                </c:pt>
                <c:pt idx="8">
                  <c:v>Сарабикуловская ООШ</c:v>
                </c:pt>
                <c:pt idx="9">
                  <c:v>Керлигачская ООШ</c:v>
                </c:pt>
                <c:pt idx="10">
                  <c:v>Н. -Чершелин. ш – дет. сад</c:v>
                </c:pt>
                <c:pt idx="11">
                  <c:v>Н.Серёжкинская ООШ</c:v>
                </c:pt>
                <c:pt idx="12">
                  <c:v>Тимяшевская СОШ</c:v>
                </c:pt>
                <c:pt idx="13">
                  <c:v>Подлесная ООШ</c:v>
                </c:pt>
                <c:pt idx="14">
                  <c:v>Каркалинская ООШ</c:v>
                </c:pt>
                <c:pt idx="15">
                  <c:v>Урмышлинская ООШ</c:v>
                </c:pt>
                <c:pt idx="16">
                  <c:v>Зай -Каратайская ООШ </c:v>
                </c:pt>
                <c:pt idx="17">
                  <c:v>Ивановская ООШ</c:v>
                </c:pt>
                <c:pt idx="18">
                  <c:v>Ст-Письмянская ООШ</c:v>
                </c:pt>
                <c:pt idx="19">
                  <c:v>Шугуровская СОШ</c:v>
                </c:pt>
                <c:pt idx="20">
                  <c:v>Старо - Кувакская СОШ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axId val="67212032"/>
        <c:axId val="67213568"/>
      </c:barChart>
      <c:catAx>
        <c:axId val="67212032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7213568"/>
        <c:crosses val="autoZero"/>
        <c:auto val="1"/>
        <c:lblAlgn val="ctr"/>
        <c:lblOffset val="100"/>
      </c:catAx>
      <c:valAx>
        <c:axId val="6721356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7212032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4666930631823299E-2"/>
          <c:y val="8.8871575094239539E-4"/>
          <c:w val="0.93533311295216726"/>
          <c:h val="0.713639753364200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№4</c:v>
                </c:pt>
                <c:pt idx="2">
                  <c:v>СОШ №2</c:v>
                </c:pt>
                <c:pt idx="3">
                  <c:v>Гимназия №11</c:v>
                </c:pt>
                <c:pt idx="4">
                  <c:v>СОШ №8</c:v>
                </c:pt>
                <c:pt idx="5">
                  <c:v>СОШ №7</c:v>
                </c:pt>
                <c:pt idx="6">
                  <c:v>СОШ №10</c:v>
                </c:pt>
                <c:pt idx="7">
                  <c:v>СОШ №5</c:v>
                </c:pt>
                <c:pt idx="8">
                  <c:v>СОШ №6</c:v>
                </c:pt>
                <c:pt idx="9">
                  <c:v>СОШ №13</c:v>
                </c:pt>
                <c:pt idx="10">
                  <c:v>СОШ №3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0.73</c:v>
                </c:pt>
                <c:pt idx="1">
                  <c:v>0.71</c:v>
                </c:pt>
                <c:pt idx="2">
                  <c:v>0.7</c:v>
                </c:pt>
                <c:pt idx="3">
                  <c:v>0.7</c:v>
                </c:pt>
                <c:pt idx="4">
                  <c:v>0.69</c:v>
                </c:pt>
                <c:pt idx="5">
                  <c:v>0.69</c:v>
                </c:pt>
                <c:pt idx="6">
                  <c:v>0.69</c:v>
                </c:pt>
                <c:pt idx="7">
                  <c:v>0.69</c:v>
                </c:pt>
                <c:pt idx="8">
                  <c:v>0.67</c:v>
                </c:pt>
                <c:pt idx="9">
                  <c:v>0.65</c:v>
                </c:pt>
                <c:pt idx="10">
                  <c:v>0.63</c:v>
                </c:pt>
                <c:pt idx="11">
                  <c:v>0.56999999999999995</c:v>
                </c:pt>
              </c:numCache>
            </c:numRef>
          </c:val>
        </c:ser>
        <c:axId val="67705088"/>
        <c:axId val="67710976"/>
      </c:barChart>
      <c:catAx>
        <c:axId val="677050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7710976"/>
        <c:crosses val="autoZero"/>
        <c:auto val="1"/>
        <c:lblAlgn val="ctr"/>
        <c:lblOffset val="100"/>
      </c:catAx>
      <c:valAx>
        <c:axId val="6771097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7705088"/>
        <c:crosses val="autoZero"/>
        <c:crossBetween val="between"/>
      </c:valAx>
      <c:spPr>
        <a:noFill/>
        <a:ln w="25400"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Ивановская ООШ</c:v>
                </c:pt>
                <c:pt idx="1">
                  <c:v>Урмышлинская ООШ</c:v>
                </c:pt>
                <c:pt idx="2">
                  <c:v>Сугушлинская ООШ</c:v>
                </c:pt>
                <c:pt idx="3">
                  <c:v>Н.Серёжкинская ООШ</c:v>
                </c:pt>
                <c:pt idx="4">
                  <c:v>СОШ им. Горького</c:v>
                </c:pt>
                <c:pt idx="5">
                  <c:v>Керлигачская ООШ</c:v>
                </c:pt>
                <c:pt idx="6">
                  <c:v>Подлесная ООШ</c:v>
                </c:pt>
                <c:pt idx="7">
                  <c:v>Зай -Каратайская ООШ </c:v>
                </c:pt>
                <c:pt idx="8">
                  <c:v>Тимяшевская СОШ</c:v>
                </c:pt>
                <c:pt idx="9">
                  <c:v>Шугуровская СОШ </c:v>
                </c:pt>
                <c:pt idx="10">
                  <c:v>Ст – Иштерякская ООШ</c:v>
                </c:pt>
                <c:pt idx="11">
                  <c:v>Куакбашская ООШ</c:v>
                </c:pt>
                <c:pt idx="12">
                  <c:v>Н- Иштирякская ш –дет.сад</c:v>
                </c:pt>
                <c:pt idx="13">
                  <c:v>Н. -Чершелин. ш – дет. сад</c:v>
                </c:pt>
                <c:pt idx="14">
                  <c:v>Старо - Кувакская СОШ</c:v>
                </c:pt>
                <c:pt idx="15">
                  <c:v>Н – Чершелинская ООШ</c:v>
                </c:pt>
                <c:pt idx="16">
                  <c:v>Каркалинская ООШ</c:v>
                </c:pt>
                <c:pt idx="17">
                  <c:v>Ст-Письмянская ООШ</c:v>
                </c:pt>
                <c:pt idx="18">
                  <c:v>Сарабикуловская ООШ</c:v>
                </c:pt>
                <c:pt idx="19">
                  <c:v>Урдалинская ООШ</c:v>
                </c:pt>
                <c:pt idx="20">
                  <c:v>Федотовская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0.8</c:v>
                </c:pt>
                <c:pt idx="5">
                  <c:v>0.75</c:v>
                </c:pt>
                <c:pt idx="6">
                  <c:v>0.75</c:v>
                </c:pt>
                <c:pt idx="7">
                  <c:v>0.75</c:v>
                </c:pt>
                <c:pt idx="8">
                  <c:v>0.74</c:v>
                </c:pt>
                <c:pt idx="9">
                  <c:v>0.73</c:v>
                </c:pt>
                <c:pt idx="10">
                  <c:v>0.71</c:v>
                </c:pt>
                <c:pt idx="11">
                  <c:v>0.67</c:v>
                </c:pt>
                <c:pt idx="12">
                  <c:v>0.67</c:v>
                </c:pt>
                <c:pt idx="13">
                  <c:v>0.67</c:v>
                </c:pt>
                <c:pt idx="14">
                  <c:v>0.64</c:v>
                </c:pt>
                <c:pt idx="15">
                  <c:v>0.56999999999999995</c:v>
                </c:pt>
                <c:pt idx="16">
                  <c:v>0.56999999999999995</c:v>
                </c:pt>
                <c:pt idx="17">
                  <c:v>0.56999999999999995</c:v>
                </c:pt>
                <c:pt idx="18">
                  <c:v>0.5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dLbls>
          <c:showVal val="1"/>
        </c:dLbls>
        <c:axId val="67197184"/>
        <c:axId val="67211264"/>
      </c:barChart>
      <c:catAx>
        <c:axId val="67197184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67211264"/>
        <c:crosses val="autoZero"/>
        <c:auto val="1"/>
        <c:lblAlgn val="ctr"/>
        <c:lblOffset val="100"/>
      </c:catAx>
      <c:valAx>
        <c:axId val="672112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7197184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layout/>
              <c:showVal val="1"/>
            </c:dLbl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ООШ №1</c:v>
                </c:pt>
                <c:pt idx="1">
                  <c:v>СОШ №13</c:v>
                </c:pt>
                <c:pt idx="2">
                  <c:v>Лицей №12</c:v>
                </c:pt>
                <c:pt idx="3">
                  <c:v>СОШ №10</c:v>
                </c:pt>
                <c:pt idx="4">
                  <c:v>СОШ №6</c:v>
                </c:pt>
                <c:pt idx="5">
                  <c:v>СОШ №8</c:v>
                </c:pt>
                <c:pt idx="6">
                  <c:v>СОШ №2</c:v>
                </c:pt>
                <c:pt idx="7">
                  <c:v>СОШ №7</c:v>
                </c:pt>
                <c:pt idx="8">
                  <c:v>Гимназия №11</c:v>
                </c:pt>
                <c:pt idx="9">
                  <c:v>СОШ №3</c:v>
                </c:pt>
                <c:pt idx="10">
                  <c:v>СОШ №5</c:v>
                </c:pt>
                <c:pt idx="11">
                  <c:v>СОШ №4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0.99</c:v>
                </c:pt>
                <c:pt idx="11">
                  <c:v>0.98</c:v>
                </c:pt>
              </c:numCache>
            </c:numRef>
          </c:val>
        </c:ser>
        <c:axId val="81068032"/>
        <c:axId val="81069568"/>
      </c:barChart>
      <c:catAx>
        <c:axId val="81068032"/>
        <c:scaling>
          <c:orientation val="minMax"/>
        </c:scaling>
        <c:axPos val="b"/>
        <c:tickLblPos val="nextTo"/>
        <c:crossAx val="81069568"/>
        <c:crosses val="autoZero"/>
        <c:auto val="1"/>
        <c:lblAlgn val="ctr"/>
        <c:lblOffset val="100"/>
      </c:catAx>
      <c:valAx>
        <c:axId val="8106956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10680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Лист1!$D$1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385"/>
                  <c:y val="-1.1224133123521584E-2"/>
                </c:manualLayout>
              </c:layout>
              <c:dLblPos val="outEnd"/>
              <c:showVal val="1"/>
            </c:dLbl>
            <c:dLbl>
              <c:idx val="1"/>
              <c:layout/>
              <c:showVal val="1"/>
            </c:dLbl>
            <c:dLbl>
              <c:idx val="2"/>
              <c:layout/>
              <c:showVal val="1"/>
            </c:dLbl>
            <c:dLbl>
              <c:idx val="3"/>
              <c:layout/>
              <c:showVal val="1"/>
            </c:dLbl>
            <c:dLbl>
              <c:idx val="4"/>
              <c:layout/>
              <c:showVal val="1"/>
            </c:dLbl>
            <c:dLbl>
              <c:idx val="5"/>
              <c:layout/>
              <c:showVal val="1"/>
            </c:dLbl>
            <c:dLbl>
              <c:idx val="6"/>
              <c:delete val="1"/>
            </c:dLbl>
            <c:dLbl>
              <c:idx val="7"/>
              <c:layout/>
              <c:showVal val="1"/>
            </c:dLbl>
            <c:dLbl>
              <c:idx val="8"/>
              <c:delete val="1"/>
            </c:dLbl>
            <c:dLbl>
              <c:idx val="9"/>
              <c:layout/>
              <c:showVal val="1"/>
            </c:dLbl>
            <c:dLbl>
              <c:idx val="10"/>
              <c:layout/>
              <c:showVal val="1"/>
            </c:dLbl>
            <c:dLbl>
              <c:idx val="11"/>
              <c:layout/>
              <c:showVal val="1"/>
            </c:dLbl>
            <c:dLbl>
              <c:idx val="12"/>
              <c:layout/>
              <c:showVal val="1"/>
            </c:dLbl>
            <c:dLbl>
              <c:idx val="13"/>
              <c:layout/>
              <c:showVal val="1"/>
            </c:dLbl>
            <c:dLbl>
              <c:idx val="14"/>
              <c:layout/>
              <c:showVal val="1"/>
            </c:dLbl>
            <c:dLbl>
              <c:idx val="15"/>
              <c:layout/>
              <c:showVal val="1"/>
            </c:dLbl>
            <c:dLbl>
              <c:idx val="16"/>
              <c:layout/>
              <c:showVal val="1"/>
            </c:dLbl>
            <c:dLbl>
              <c:idx val="17"/>
              <c:layout/>
              <c:showVal val="1"/>
            </c:dLbl>
            <c:dLbl>
              <c:idx val="18"/>
              <c:layout/>
              <c:showVal val="1"/>
            </c:dLbl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Лист1!$C$2:$C$22</c:f>
              <c:strCache>
                <c:ptCount val="21"/>
                <c:pt idx="0">
                  <c:v>Федотовская ООШ</c:v>
                </c:pt>
                <c:pt idx="1">
                  <c:v>Н- Иштирякская ш –дет.сад</c:v>
                </c:pt>
                <c:pt idx="2">
                  <c:v>Куакбашская ООШ</c:v>
                </c:pt>
                <c:pt idx="3">
                  <c:v>Сугушлинская ООШ</c:v>
                </c:pt>
                <c:pt idx="4">
                  <c:v>Сарабикуловская ООШ</c:v>
                </c:pt>
                <c:pt idx="5">
                  <c:v>Керлигачская ООШ</c:v>
                </c:pt>
                <c:pt idx="6">
                  <c:v>Н. -Чершелин. ш – дет. сад</c:v>
                </c:pt>
                <c:pt idx="7">
                  <c:v>Н.Серёжкинская ООШ</c:v>
                </c:pt>
                <c:pt idx="8">
                  <c:v>Тимяшевская СОШ</c:v>
                </c:pt>
                <c:pt idx="9">
                  <c:v>Подлесная ООШ</c:v>
                </c:pt>
                <c:pt idx="10">
                  <c:v>Каркалинская ООШ </c:v>
                </c:pt>
                <c:pt idx="11">
                  <c:v>Шугуровская СОШ </c:v>
                </c:pt>
                <c:pt idx="12">
                  <c:v>Ст – Иштерякская ООШ</c:v>
                </c:pt>
                <c:pt idx="13">
                  <c:v>СОШ им. Горького</c:v>
                </c:pt>
                <c:pt idx="14">
                  <c:v>Урмышлинская ООШ</c:v>
                </c:pt>
                <c:pt idx="15">
                  <c:v>Зай- Каратайская ООШ</c:v>
                </c:pt>
                <c:pt idx="16">
                  <c:v>Ст-Письмянская ООШ</c:v>
                </c:pt>
                <c:pt idx="17">
                  <c:v>Ивановская ООШ</c:v>
                </c:pt>
                <c:pt idx="18">
                  <c:v>Старо - Кувакская СОШ</c:v>
                </c:pt>
                <c:pt idx="19">
                  <c:v>Н – Чершелинская ООШ</c:v>
                </c:pt>
                <c:pt idx="20">
                  <c:v>Урдалинская ООШ</c:v>
                </c:pt>
              </c:strCache>
            </c:strRef>
          </c:cat>
          <c:val>
            <c:numRef>
              <c:f>Лист1!$D$2:$D$22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val>
        </c:ser>
        <c:axId val="81612800"/>
        <c:axId val="81614336"/>
      </c:barChart>
      <c:catAx>
        <c:axId val="81612800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1614336"/>
        <c:crosses val="autoZero"/>
        <c:auto val="1"/>
        <c:lblAlgn val="ctr"/>
        <c:lblOffset val="100"/>
      </c:catAx>
      <c:valAx>
        <c:axId val="8161433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1612800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6.4198695583503829E-2"/>
          <c:y val="0"/>
          <c:w val="0.93580130441651233"/>
          <c:h val="0.63692017664461908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Лицей №12</c:v>
                </c:pt>
                <c:pt idx="1">
                  <c:v>СОШ №13</c:v>
                </c:pt>
                <c:pt idx="2">
                  <c:v>СОШ №4</c:v>
                </c:pt>
                <c:pt idx="3">
                  <c:v>СОШ №7</c:v>
                </c:pt>
                <c:pt idx="4">
                  <c:v>СОШ №5</c:v>
                </c:pt>
                <c:pt idx="5">
                  <c:v>Гимназия №11</c:v>
                </c:pt>
                <c:pt idx="6">
                  <c:v>СОШ №6</c:v>
                </c:pt>
                <c:pt idx="7">
                  <c:v>СОШ №10</c:v>
                </c:pt>
                <c:pt idx="8">
                  <c:v>СОШ №2</c:v>
                </c:pt>
                <c:pt idx="9">
                  <c:v>ООШ №1</c:v>
                </c:pt>
                <c:pt idx="10">
                  <c:v>СОШ №8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0.83</c:v>
                </c:pt>
                <c:pt idx="1">
                  <c:v>0.82</c:v>
                </c:pt>
                <c:pt idx="2">
                  <c:v>0.77</c:v>
                </c:pt>
                <c:pt idx="3">
                  <c:v>0.77</c:v>
                </c:pt>
                <c:pt idx="4">
                  <c:v>0.74</c:v>
                </c:pt>
                <c:pt idx="5">
                  <c:v>0.72</c:v>
                </c:pt>
                <c:pt idx="6">
                  <c:v>0.71</c:v>
                </c:pt>
                <c:pt idx="7">
                  <c:v>0.69</c:v>
                </c:pt>
                <c:pt idx="8">
                  <c:v>0.68</c:v>
                </c:pt>
                <c:pt idx="9">
                  <c:v>0.67</c:v>
                </c:pt>
                <c:pt idx="10">
                  <c:v>0.67</c:v>
                </c:pt>
                <c:pt idx="11">
                  <c:v>0.57999999999999996</c:v>
                </c:pt>
              </c:numCache>
            </c:numRef>
          </c:val>
        </c:ser>
        <c:axId val="81707776"/>
        <c:axId val="81709312"/>
      </c:barChart>
      <c:catAx>
        <c:axId val="817077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1709312"/>
        <c:crosses val="autoZero"/>
        <c:auto val="1"/>
        <c:lblAlgn val="ctr"/>
        <c:lblOffset val="100"/>
      </c:catAx>
      <c:valAx>
        <c:axId val="81709312"/>
        <c:scaling>
          <c:orientation val="minMax"/>
        </c:scaling>
        <c:delete val="1"/>
        <c:axPos val="l"/>
        <c:numFmt formatCode="0%" sourceLinked="1"/>
        <c:tickLblPos val="nextTo"/>
        <c:crossAx val="8170777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</c:dLbl>
            <c:dLbl>
              <c:idx val="3"/>
              <c:layout/>
              <c:showVal val="1"/>
            </c:dLbl>
            <c:dLbl>
              <c:idx val="5"/>
              <c:layout/>
              <c:showVal val="1"/>
            </c:dLbl>
            <c:dLbl>
              <c:idx val="7"/>
              <c:layout/>
              <c:showVal val="1"/>
            </c:dLbl>
            <c:dLbl>
              <c:idx val="9"/>
              <c:layout/>
              <c:showVal val="1"/>
            </c:dLbl>
            <c:dLbl>
              <c:idx val="11"/>
              <c:layout/>
              <c:showVal val="1"/>
            </c:dLbl>
            <c:dLbl>
              <c:idx val="13"/>
              <c:layout/>
              <c:showVal val="1"/>
            </c:dLbl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Лист1!$A$2:$A$22</c:f>
              <c:strCache>
                <c:ptCount val="21"/>
                <c:pt idx="0">
                  <c:v>Урмышлинская ООШ</c:v>
                </c:pt>
                <c:pt idx="1">
                  <c:v>Ивановская ООШ</c:v>
                </c:pt>
                <c:pt idx="2">
                  <c:v>Сугушлинская ООШ</c:v>
                </c:pt>
                <c:pt idx="3">
                  <c:v>Ст – Иштерякская ООШ</c:v>
                </c:pt>
                <c:pt idx="4">
                  <c:v>Н.Серёжкинская ООШ</c:v>
                </c:pt>
                <c:pt idx="5">
                  <c:v>Подлесная ООШ</c:v>
                </c:pt>
                <c:pt idx="6">
                  <c:v>Керлигачская ООШ</c:v>
                </c:pt>
                <c:pt idx="7">
                  <c:v>Шугуровская СОШ </c:v>
                </c:pt>
                <c:pt idx="8">
                  <c:v>Тимяшевская СОШ</c:v>
                </c:pt>
                <c:pt idx="9">
                  <c:v>Н- Иштирякская ш –дет.сад</c:v>
                </c:pt>
                <c:pt idx="10">
                  <c:v>Н. -Чершелин. ш – дет. сад</c:v>
                </c:pt>
                <c:pt idx="11">
                  <c:v>Куакбашская ООШ</c:v>
                </c:pt>
                <c:pt idx="12">
                  <c:v>Каркалинская ООШ</c:v>
                </c:pt>
                <c:pt idx="13">
                  <c:v>Н – Чершелинская ООШ</c:v>
                </c:pt>
                <c:pt idx="14">
                  <c:v>Старо - Кувакская СОШ</c:v>
                </c:pt>
                <c:pt idx="15">
                  <c:v>Сарабикуловская ООШ</c:v>
                </c:pt>
                <c:pt idx="16">
                  <c:v>Зай - Каратайская ООШ </c:v>
                </c:pt>
                <c:pt idx="17">
                  <c:v>Ст-Письмянская ООШ</c:v>
                </c:pt>
                <c:pt idx="18">
                  <c:v>СОШ им. Горького</c:v>
                </c:pt>
                <c:pt idx="19">
                  <c:v>Урдалинская ООШ</c:v>
                </c:pt>
                <c:pt idx="20">
                  <c:v>Федотовская ООШ</c:v>
                </c:pt>
              </c:strCache>
            </c:strRef>
          </c:cat>
          <c:val>
            <c:numRef>
              <c:f>Лист1!$B$2:$B$22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0.85</c:v>
                </c:pt>
                <c:pt idx="4">
                  <c:v>0.8</c:v>
                </c:pt>
                <c:pt idx="5">
                  <c:v>0.75</c:v>
                </c:pt>
                <c:pt idx="6">
                  <c:v>0.75</c:v>
                </c:pt>
                <c:pt idx="7">
                  <c:v>0.72</c:v>
                </c:pt>
                <c:pt idx="8">
                  <c:v>0.67</c:v>
                </c:pt>
                <c:pt idx="9">
                  <c:v>0.67</c:v>
                </c:pt>
                <c:pt idx="10">
                  <c:v>0.67</c:v>
                </c:pt>
                <c:pt idx="11">
                  <c:v>0.67</c:v>
                </c:pt>
                <c:pt idx="12">
                  <c:v>0.56999999999999995</c:v>
                </c:pt>
                <c:pt idx="13">
                  <c:v>0.56999999999999995</c:v>
                </c:pt>
                <c:pt idx="14">
                  <c:v>0.55000000000000004</c:v>
                </c:pt>
                <c:pt idx="15">
                  <c:v>0.5</c:v>
                </c:pt>
                <c:pt idx="16">
                  <c:v>0.5</c:v>
                </c:pt>
                <c:pt idx="17">
                  <c:v>0.43</c:v>
                </c:pt>
                <c:pt idx="18">
                  <c:v>0.4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</c:ser>
        <c:dLbls>
          <c:showVal val="1"/>
        </c:dLbls>
        <c:axId val="81611008"/>
        <c:axId val="81809408"/>
      </c:barChart>
      <c:catAx>
        <c:axId val="81611008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81809408"/>
        <c:crosses val="autoZero"/>
        <c:auto val="1"/>
        <c:lblAlgn val="ctr"/>
        <c:lblOffset val="100"/>
      </c:catAx>
      <c:valAx>
        <c:axId val="8180940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1611008"/>
        <c:crosses val="autoZero"/>
        <c:crossBetween val="between"/>
      </c:valAx>
      <c:spPr>
        <a:ln>
          <a:noFill/>
        </a:ln>
      </c:spPr>
    </c:plotArea>
    <c:plotVisOnly val="1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№13</c:v>
                </c:pt>
                <c:pt idx="2">
                  <c:v>ООШ №1</c:v>
                </c:pt>
                <c:pt idx="3">
                  <c:v>СОШ №6</c:v>
                </c:pt>
                <c:pt idx="4">
                  <c:v>СОШ №8</c:v>
                </c:pt>
                <c:pt idx="5">
                  <c:v>СОШ №5</c:v>
                </c:pt>
                <c:pt idx="6">
                  <c:v>Гимназия №11</c:v>
                </c:pt>
                <c:pt idx="7">
                  <c:v>СОШ №3</c:v>
                </c:pt>
                <c:pt idx="8">
                  <c:v>Лицей №12</c:v>
                </c:pt>
                <c:pt idx="9">
                  <c:v>СОШ №7</c:v>
                </c:pt>
                <c:pt idx="10">
                  <c:v>СОШ №4</c:v>
                </c:pt>
                <c:pt idx="11">
                  <c:v>СОШ №10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0.98</c:v>
                </c:pt>
                <c:pt idx="11">
                  <c:v>0.98</c:v>
                </c:pt>
              </c:numCache>
            </c:numRef>
          </c:val>
        </c:ser>
        <c:axId val="81962880"/>
        <c:axId val="83697664"/>
      </c:barChart>
      <c:catAx>
        <c:axId val="819628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83697664"/>
        <c:crosses val="autoZero"/>
        <c:auto val="1"/>
        <c:lblAlgn val="ctr"/>
        <c:lblOffset val="100"/>
      </c:catAx>
      <c:valAx>
        <c:axId val="8369766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81962880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0.16006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35005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–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69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0.18059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523174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</a:t>
          </a:r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71,5%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0.16082</cdr:x>
      <cdr:y>0.07693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0" y="0"/>
          <a:ext cx="135646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</a:rPr>
            <a:t>ЛМР – </a:t>
          </a:r>
          <a:r>
            <a:rPr lang="ru-RU" b="1" dirty="0" smtClean="0">
              <a:solidFill>
                <a:srgbClr val="0070C0"/>
              </a:solidFill>
            </a:rPr>
            <a:t>78</a:t>
          </a:r>
          <a:r>
            <a:rPr lang="ru-RU" b="1" dirty="0" smtClean="0">
              <a:solidFill>
                <a:srgbClr val="0070C0"/>
              </a:solidFill>
            </a:rPr>
            <a:t>%</a:t>
          </a:r>
          <a:endParaRPr lang="ru-RU" b="1" dirty="0">
            <a:solidFill>
              <a:srgbClr val="0070C0"/>
            </a:solidFill>
          </a:endParaRPr>
        </a:p>
      </cdr:txBody>
    </cdr:sp>
  </cdr:relSizeAnchor>
  <cdr:relSizeAnchor xmlns:cdr="http://schemas.openxmlformats.org/drawingml/2006/chartDrawing">
    <cdr:from>
      <cdr:x>0.00903</cdr:x>
      <cdr:y>0.2381</cdr:y>
    </cdr:from>
    <cdr:to>
      <cdr:x>1</cdr:x>
      <cdr:y>0.24762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 flipV="1">
          <a:off x="76163" y="1143008"/>
          <a:ext cx="8358253" cy="45701"/>
        </a:xfrm>
        <a:prstGeom xmlns:a="http://schemas.openxmlformats.org/drawingml/2006/main" prst="line">
          <a:avLst/>
        </a:prstGeom>
        <a:ln xmlns:a="http://schemas.openxmlformats.org/drawingml/2006/main" w="25400">
          <a:solidFill>
            <a:srgbClr val="0070C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13.06.2017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428604"/>
            <a:ext cx="8072462" cy="4929222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проверочных  работ по предметам  учащихся 3 классов за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четверть 2016-2017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85776"/>
            <a:ext cx="7498080" cy="170341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Успеваемость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1643050"/>
            <a:ext cx="757242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000108"/>
          <a:ext cx="7572428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786446" y="16430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7643834" y="790171"/>
            <a:ext cx="1500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71,5%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642918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928662" y="2071678"/>
            <a:ext cx="821533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-214338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28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714356"/>
            <a:ext cx="7498080" cy="5300666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Результаты проверочной   работы по русскому языку в 3  классах 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четверть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2017-2018 учебном году;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0"/>
            <a:ext cx="7498080" cy="4800600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endParaRPr lang="ru-RU" sz="1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3">
              <a:buNone/>
            </a:pPr>
            <a:r>
              <a:rPr lang="ru-RU" sz="1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 lvl="3">
              <a:buNone/>
            </a:pPr>
            <a:endParaRPr lang="ru-RU" sz="4400" b="1" i="1" dirty="0" smtClean="0"/>
          </a:p>
          <a:p>
            <a:pPr>
              <a:buNone/>
            </a:pPr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861</a:t>
            </a:r>
            <a:endParaRPr lang="ru-RU" sz="1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857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99,5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«5» -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262(31%)   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32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«4» -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405(47%)    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«3» -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188(21,8%)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18,8%)     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«2» –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2  (0,2%)                         (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–   99,8          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  99,8%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78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 4,1            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 4,1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214414" y="1428736"/>
          <a:ext cx="764386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14290"/>
            <a:ext cx="749808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1357290" y="1214422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715272" y="1071546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</a:rPr>
              <a:t>ЛМР – </a:t>
            </a:r>
            <a:r>
              <a:rPr lang="ru-RU" b="1" dirty="0" smtClean="0">
                <a:solidFill>
                  <a:srgbClr val="0070C0"/>
                </a:solidFill>
              </a:rPr>
              <a:t>78</a:t>
            </a:r>
            <a:r>
              <a:rPr lang="ru-RU" b="1" dirty="0" smtClean="0">
                <a:solidFill>
                  <a:srgbClr val="0070C0"/>
                </a:solidFill>
              </a:rPr>
              <a:t>%</a:t>
            </a:r>
            <a:endParaRPr lang="ru-RU" b="1" dirty="0">
              <a:solidFill>
                <a:srgbClr val="0070C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1142976" y="1857364"/>
            <a:ext cx="8001024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069484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861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855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99%)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196(23%)                          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399(47%)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(50%)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258(29,8%)                        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2(0,2%)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                    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99,8%                    98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Качество знаний –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69,6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%                 70%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Средняя оценка  -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3,9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3,9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1000108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b="1" i="1" dirty="0" smtClean="0">
                <a:solidFill>
                  <a:srgbClr val="0070C0"/>
                </a:solidFill>
              </a:rPr>
              <a:t> : 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1071546"/>
            <a:ext cx="7498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1071546"/>
            <a:ext cx="70723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проверочной работы по окружающему миру за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четверть в  3 классах считать удовлетворительными, показатели успеваемости недостаточными.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428604"/>
            <a:ext cx="8001056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проверочных работ по окружающему миру и  запланировать систему мер, направленных на улучшение и стабилизацию результатов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учащихся  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в 2017-2018 учебном году;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285852" y="1928802"/>
            <a:ext cx="7572428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357290" y="1571612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1142984"/>
            <a:ext cx="1407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09584" y="928670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 flipV="1">
            <a:off x="714348" y="2357430"/>
            <a:ext cx="8429652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1.Результаты проверочной   работы по математике в 3  классах считать удовлетворительными,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показатели успеваемости </a:t>
            </a:r>
          </a:p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i="1" dirty="0" smtClean="0">
                <a:solidFill>
                  <a:srgbClr val="0070C0"/>
                </a:solidFill>
              </a:rPr>
              <a:t>. 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на заседаниях ШМО проанализировать результаты проверочных работ по математике и  запланировать систему мер, направленных на улучшение и стабилизацию результатов учащихся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2017-2018 учебном году;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(срок: постоянно)</a:t>
            </a:r>
          </a:p>
          <a:p>
            <a:pPr marL="596646" indent="-514350">
              <a:spcBef>
                <a:spcPts val="0"/>
              </a:spcBef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665922" y="785794"/>
            <a:ext cx="7478078" cy="2466980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Всего учащихся по муниципальному району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861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856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99%)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194(22,7%)                     (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22,5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418(48,7%)                    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49,5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241(28,2%)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3(0,4%)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    (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Успеваемость –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99,6%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98%</a:t>
            </a:r>
            <a:endParaRPr lang="ru-RU" sz="3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Качество знаний –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71,5%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Средняя оценка –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3,9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4665</TotalTime>
  <Words>586</Words>
  <Application>Microsoft Office PowerPoint</Application>
  <PresentationFormat>Экран (4:3)</PresentationFormat>
  <Paragraphs>183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Солнцестояние</vt:lpstr>
      <vt:lpstr>                                     Результаты проверочных  работ по предметам  учащихся 3 классов за 4 четверть 2016-2017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Выводы:</vt:lpstr>
      <vt:lpstr>Слайд 8</vt:lpstr>
      <vt:lpstr>               Русский язык </vt:lpstr>
      <vt:lpstr> 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 Выводы:</vt:lpstr>
      <vt:lpstr>Слайд 15</vt:lpstr>
      <vt:lpstr>Слайд 16</vt:lpstr>
      <vt:lpstr>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  Выводы :  </vt:lpstr>
      <vt:lpstr>Слайд 22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Mac93</cp:lastModifiedBy>
  <cp:revision>643</cp:revision>
  <dcterms:created xsi:type="dcterms:W3CDTF">2012-12-17T07:09:56Z</dcterms:created>
  <dcterms:modified xsi:type="dcterms:W3CDTF">2017-06-13T18:36:02Z</dcterms:modified>
</cp:coreProperties>
</file>